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94" r:id="rId2"/>
    <p:sldId id="493" r:id="rId3"/>
    <p:sldId id="475" r:id="rId4"/>
    <p:sldId id="472" r:id="rId5"/>
    <p:sldId id="420" r:id="rId6"/>
    <p:sldId id="421" r:id="rId7"/>
    <p:sldId id="422" r:id="rId8"/>
    <p:sldId id="423" r:id="rId9"/>
    <p:sldId id="424" r:id="rId10"/>
    <p:sldId id="474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505" r:id="rId20"/>
    <p:sldId id="426" r:id="rId21"/>
  </p:sldIdLst>
  <p:sldSz cx="9144000" cy="6858000" type="screen4x3"/>
  <p:notesSz cx="6865938" cy="99980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135"/>
    <a:srgbClr val="00693E"/>
    <a:srgbClr val="3E6139"/>
    <a:srgbClr val="456A1C"/>
    <a:srgbClr val="AEB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8" autoAdjust="0"/>
    <p:restoredTop sz="93420" autoAdjust="0"/>
  </p:normalViewPr>
  <p:slideViewPr>
    <p:cSldViewPr>
      <p:cViewPr>
        <p:scale>
          <a:sx n="100" d="100"/>
          <a:sy n="100" d="100"/>
        </p:scale>
        <p:origin x="378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988" cy="500384"/>
          </a:xfrm>
          <a:prstGeom prst="rect">
            <a:avLst/>
          </a:prstGeom>
        </p:spPr>
        <p:txBody>
          <a:bodyPr vert="horz" lIns="92190" tIns="46095" rIns="92190" bIns="46095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8347" y="0"/>
            <a:ext cx="2975988" cy="500384"/>
          </a:xfrm>
          <a:prstGeom prst="rect">
            <a:avLst/>
          </a:prstGeom>
        </p:spPr>
        <p:txBody>
          <a:bodyPr vert="horz" lIns="92190" tIns="46095" rIns="92190" bIns="46095" rtlCol="0"/>
          <a:lstStyle>
            <a:lvl1pPr algn="r">
              <a:defRPr sz="1200"/>
            </a:lvl1pPr>
          </a:lstStyle>
          <a:p>
            <a:fld id="{F0BEDD89-8037-45F4-9D5E-52B998B0D09C}" type="datetimeFigureOut">
              <a:rPr lang="fr-FR" smtClean="0"/>
              <a:t>05/02/2024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96093"/>
            <a:ext cx="2975988" cy="500384"/>
          </a:xfrm>
          <a:prstGeom prst="rect">
            <a:avLst/>
          </a:prstGeom>
        </p:spPr>
        <p:txBody>
          <a:bodyPr vert="horz" lIns="92190" tIns="46095" rIns="92190" bIns="46095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8347" y="9496093"/>
            <a:ext cx="2975988" cy="500384"/>
          </a:xfrm>
          <a:prstGeom prst="rect">
            <a:avLst/>
          </a:prstGeom>
        </p:spPr>
        <p:txBody>
          <a:bodyPr vert="horz" lIns="92190" tIns="46095" rIns="92190" bIns="46095" rtlCol="0" anchor="b"/>
          <a:lstStyle>
            <a:lvl1pPr algn="r">
              <a:defRPr sz="1200"/>
            </a:lvl1pPr>
          </a:lstStyle>
          <a:p>
            <a:fld id="{83D6714A-A83C-41E0-B4A0-5AC0EDEB42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8147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5240" cy="499903"/>
          </a:xfrm>
          <a:prstGeom prst="rect">
            <a:avLst/>
          </a:prstGeom>
        </p:spPr>
        <p:txBody>
          <a:bodyPr vert="horz" lIns="92190" tIns="46095" rIns="92190" bIns="46095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9110" y="1"/>
            <a:ext cx="2975240" cy="499903"/>
          </a:xfrm>
          <a:prstGeom prst="rect">
            <a:avLst/>
          </a:prstGeom>
        </p:spPr>
        <p:txBody>
          <a:bodyPr vert="horz" lIns="92190" tIns="46095" rIns="92190" bIns="46095" rtlCol="0"/>
          <a:lstStyle>
            <a:lvl1pPr algn="r">
              <a:defRPr sz="1200"/>
            </a:lvl1pPr>
          </a:lstStyle>
          <a:p>
            <a:fld id="{7138FA64-2E42-486E-B02C-A1D16714576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9038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90" tIns="46095" rIns="92190" bIns="46095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6595" y="4749087"/>
            <a:ext cx="5492750" cy="4499133"/>
          </a:xfrm>
          <a:prstGeom prst="rect">
            <a:avLst/>
          </a:prstGeom>
        </p:spPr>
        <p:txBody>
          <a:bodyPr vert="horz" lIns="92190" tIns="46095" rIns="92190" bIns="46095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499903"/>
          </a:xfrm>
          <a:prstGeom prst="rect">
            <a:avLst/>
          </a:prstGeom>
        </p:spPr>
        <p:txBody>
          <a:bodyPr vert="horz" lIns="92190" tIns="46095" rIns="92190" bIns="46095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9110" y="9496437"/>
            <a:ext cx="2975240" cy="499903"/>
          </a:xfrm>
          <a:prstGeom prst="rect">
            <a:avLst/>
          </a:prstGeom>
        </p:spPr>
        <p:txBody>
          <a:bodyPr vert="horz" lIns="92190" tIns="46095" rIns="92190" bIns="46095" rtlCol="0" anchor="b"/>
          <a:lstStyle>
            <a:lvl1pPr algn="r">
              <a:defRPr sz="1200"/>
            </a:lvl1pPr>
          </a:lstStyle>
          <a:p>
            <a:fld id="{475DB5C3-3168-400B-A57B-FD7B8F12E320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009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DB5C3-3168-400B-A57B-FD7B8F12E320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935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0113-E335-4D54-B201-FF3EA282F01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4F072-C3C4-4F91-9658-8C2FF7CF2068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0113-E335-4D54-B201-FF3EA282F01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4F072-C3C4-4F91-9658-8C2FF7CF2068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0113-E335-4D54-B201-FF3EA282F01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4F072-C3C4-4F91-9658-8C2FF7CF2068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648072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fr-FR" sz="2600" b="1" kern="1200" dirty="0">
                <a:solidFill>
                  <a:srgbClr val="00693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57200" y="1196752"/>
            <a:ext cx="8229600" cy="5328592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lang="fr-FR" sz="2100" b="1" kern="1200" dirty="0" smtClean="0">
                <a:solidFill>
                  <a:srgbClr val="2EB13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fr-FR" sz="1800" b="1" kern="1200" dirty="0" smtClean="0">
                <a:solidFill>
                  <a:srgbClr val="AEB4A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 </a:t>
            </a:r>
            <a:r>
              <a:rPr lang="fr-FR" dirty="0" err="1"/>
              <a:t>qqdfdsfDFDDFDSFSDDF</a:t>
            </a:r>
            <a:endParaRPr lang="fr-FR" dirty="0"/>
          </a:p>
          <a:p>
            <a:pPr marL="742950" lvl="1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fr-FR" dirty="0"/>
              <a:t>Deuxième niveau </a:t>
            </a:r>
            <a:r>
              <a:rPr lang="fr-FR" dirty="0" err="1"/>
              <a:t>qsdfdfdsd</a:t>
            </a:r>
            <a:r>
              <a:rPr lang="fr-FR" dirty="0"/>
              <a:t> </a:t>
            </a:r>
            <a:r>
              <a:rPr lang="fr-FR" dirty="0" err="1"/>
              <a:t>ds</a:t>
            </a:r>
            <a:r>
              <a:rPr lang="fr-FR" dirty="0"/>
              <a:t> </a:t>
            </a:r>
            <a:r>
              <a:rPr lang="fr-FR" dirty="0" err="1"/>
              <a:t>dsdfd</a:t>
            </a:r>
            <a:r>
              <a:rPr lang="fr-FR" dirty="0"/>
              <a:t> d d d d d </a:t>
            </a:r>
            <a:r>
              <a:rPr lang="fr-FR" dirty="0" err="1"/>
              <a:t>efezfrzer</a:t>
            </a:r>
            <a:r>
              <a:rPr lang="fr-FR" dirty="0"/>
              <a:t> </a:t>
            </a:r>
            <a:r>
              <a:rPr lang="fr-FR" dirty="0" err="1"/>
              <a:t>sd</a:t>
            </a:r>
            <a:r>
              <a:rPr lang="fr-FR" dirty="0"/>
              <a:t> </a:t>
            </a:r>
            <a:r>
              <a:rPr lang="fr-FR" dirty="0" err="1"/>
              <a:t>fsdf</a:t>
            </a:r>
            <a:r>
              <a:rPr lang="fr-FR" dirty="0"/>
              <a:t> </a:t>
            </a:r>
            <a:r>
              <a:rPr lang="fr-FR" dirty="0" err="1"/>
              <a:t>ds</a:t>
            </a:r>
            <a:r>
              <a:rPr lang="fr-FR" dirty="0"/>
              <a:t> </a:t>
            </a:r>
            <a:r>
              <a:rPr lang="fr-FR" dirty="0" err="1"/>
              <a:t>ds</a:t>
            </a:r>
            <a:r>
              <a:rPr lang="fr-FR" dirty="0"/>
              <a:t> f sdf d  d f </a:t>
            </a:r>
            <a:r>
              <a:rPr lang="fr-FR" dirty="0" err="1"/>
              <a:t>sd</a:t>
            </a:r>
            <a:r>
              <a:rPr lang="fr-FR" dirty="0"/>
              <a:t> f</a:t>
            </a:r>
          </a:p>
          <a:p>
            <a:pPr marL="1143000" lvl="2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fr-FR" dirty="0"/>
              <a:t>Troisième niveau</a:t>
            </a:r>
          </a:p>
          <a:p>
            <a:pPr marL="1600200" lvl="3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fr-FR" dirty="0"/>
              <a:t>Quatrième niveau</a:t>
            </a:r>
          </a:p>
          <a:p>
            <a:pPr marL="2057400" lvl="4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fr-FR" dirty="0"/>
              <a:t>Cinquième niveau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0113-E335-4D54-B201-FF3EA282F01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4F072-C3C4-4F91-9658-8C2FF7CF2068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0113-E335-4D54-B201-FF3EA282F01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4F072-C3C4-4F91-9658-8C2FF7CF2068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0113-E335-4D54-B201-FF3EA282F01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4F072-C3C4-4F91-9658-8C2FF7CF2068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0113-E335-4D54-B201-FF3EA282F01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4F072-C3C4-4F91-9658-8C2FF7CF2068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0113-E335-4D54-B201-FF3EA282F01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4F072-C3C4-4F91-9658-8C2FF7CF2068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0113-E335-4D54-B201-FF3EA282F01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4F072-C3C4-4F91-9658-8C2FF7CF2068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0113-E335-4D54-B201-FF3EA282F01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4F072-C3C4-4F91-9658-8C2FF7CF2068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D0113-E335-4D54-B201-FF3EA282F01D}" type="datetimeFigureOut">
              <a:rPr lang="fr-FR" smtClean="0"/>
              <a:pPr/>
              <a:t>05/02/2024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4F072-C3C4-4F91-9658-8C2FF7CF2068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ond-vert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95539"/>
            <a:ext cx="9144000" cy="72007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A0E61CB-ED19-42D0-97D6-12B2E16087F3}"/>
              </a:ext>
            </a:extLst>
          </p:cNvPr>
          <p:cNvSpPr txBox="1"/>
          <p:nvPr/>
        </p:nvSpPr>
        <p:spPr>
          <a:xfrm>
            <a:off x="827584" y="493968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SOLUTION ORANET</a:t>
            </a:r>
            <a:endParaRPr lang="fr-FR" sz="15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57">
            <a:extLst>
              <a:ext uri="{FF2B5EF4-FFF2-40B4-BE49-F238E27FC236}">
                <a16:creationId xmlns:a16="http://schemas.microsoft.com/office/drawing/2014/main" id="{B27D58EC-DB7C-4D38-8AB0-A6264F87F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824" y="1363478"/>
            <a:ext cx="5638800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Char char="–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3300"/>
              </a:buClr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C3300"/>
              </a:buClr>
              <a:buChar char="–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Char char="»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»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»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»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»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fr-FR" altLang="fr-FR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ORANET est la plaque de banque en ligne de ORABANK qui vous permet en une entrée unique d’accéder à tous vos comptes et d’y faire tout type de transactions.</a:t>
            </a:r>
          </a:p>
        </p:txBody>
      </p:sp>
      <p:pic>
        <p:nvPicPr>
          <p:cNvPr id="13" name="Picture 128">
            <a:extLst>
              <a:ext uri="{FF2B5EF4-FFF2-40B4-BE49-F238E27FC236}">
                <a16:creationId xmlns:a16="http://schemas.microsoft.com/office/drawing/2014/main" id="{75319901-82BD-4179-87C9-73A46928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2040" y="3683364"/>
            <a:ext cx="360363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29">
            <a:extLst>
              <a:ext uri="{FF2B5EF4-FFF2-40B4-BE49-F238E27FC236}">
                <a16:creationId xmlns:a16="http://schemas.microsoft.com/office/drawing/2014/main" id="{5CC60B15-F1EE-4C92-BA27-4DA066B7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6789" y="4635328"/>
            <a:ext cx="360363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30">
            <a:extLst>
              <a:ext uri="{FF2B5EF4-FFF2-40B4-BE49-F238E27FC236}">
                <a16:creationId xmlns:a16="http://schemas.microsoft.com/office/drawing/2014/main" id="{C3C01AB9-ABF9-4FF0-B22B-57EF8E44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3727" y="5618741"/>
            <a:ext cx="360363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31">
            <a:extLst>
              <a:ext uri="{FF2B5EF4-FFF2-40B4-BE49-F238E27FC236}">
                <a16:creationId xmlns:a16="http://schemas.microsoft.com/office/drawing/2014/main" id="{EDB35C49-FDD1-40AE-8E58-2F9D2950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9945" y="4692831"/>
            <a:ext cx="542925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17">
            <a:extLst>
              <a:ext uri="{FF2B5EF4-FFF2-40B4-BE49-F238E27FC236}">
                <a16:creationId xmlns:a16="http://schemas.microsoft.com/office/drawing/2014/main" id="{900C1F4E-7D69-4FB5-873E-D3F7C7A618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1476" y="4385146"/>
            <a:ext cx="1685925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E114B2B8-C903-4B17-A332-BFC3498E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80528" y="1619504"/>
            <a:ext cx="3226291" cy="188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1381432-E86D-4C41-B2D3-8C6B36700CA6}"/>
              </a:ext>
            </a:extLst>
          </p:cNvPr>
          <p:cNvCxnSpPr>
            <a:cxnSpLocks/>
          </p:cNvCxnSpPr>
          <p:nvPr/>
        </p:nvCxnSpPr>
        <p:spPr>
          <a:xfrm flipV="1">
            <a:off x="2846028" y="3902291"/>
            <a:ext cx="1792511" cy="88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8EDE03B-CF1F-4AAA-8AE6-172AE9F5030A}"/>
              </a:ext>
            </a:extLst>
          </p:cNvPr>
          <p:cNvCxnSpPr>
            <a:cxnSpLocks/>
          </p:cNvCxnSpPr>
          <p:nvPr/>
        </p:nvCxnSpPr>
        <p:spPr>
          <a:xfrm flipV="1">
            <a:off x="2838301" y="4864385"/>
            <a:ext cx="1733699" cy="11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EFB14F6-99A9-4CF2-948E-E10312A40EBC}"/>
              </a:ext>
            </a:extLst>
          </p:cNvPr>
          <p:cNvCxnSpPr>
            <a:cxnSpLocks/>
          </p:cNvCxnSpPr>
          <p:nvPr/>
        </p:nvCxnSpPr>
        <p:spPr>
          <a:xfrm>
            <a:off x="2945214" y="5166593"/>
            <a:ext cx="1827287" cy="534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A272CA30-2BE5-4BB4-A316-5D9AD01AAF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71" y="4415427"/>
            <a:ext cx="1528157" cy="103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700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fond-vert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95238"/>
            <a:ext cx="9144000" cy="7200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  : LIVE DEMO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42A4B7-E732-43F3-8C58-9E6A6C95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36" y="1556792"/>
            <a:ext cx="568863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9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fond-vert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68728"/>
            <a:ext cx="9144000" cy="7200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  : MENU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B3D90D9-0011-4050-95AD-0CFD5A8109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124743"/>
            <a:ext cx="9144000" cy="57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1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66F8B81-5E2B-41F7-925E-AAB4A2505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2"/>
            <a:ext cx="9144000" cy="5733257"/>
          </a:xfrm>
          <a:prstGeom prst="rect">
            <a:avLst/>
          </a:prstGeom>
        </p:spPr>
      </p:pic>
      <p:pic>
        <p:nvPicPr>
          <p:cNvPr id="7" name="Image 6" descr="fond-vert4.jpg">
            <a:extLst>
              <a:ext uri="{FF2B5EF4-FFF2-40B4-BE49-F238E27FC236}">
                <a16:creationId xmlns:a16="http://schemas.microsoft.com/office/drawing/2014/main" id="{ED34871D-EC48-4B61-84BD-06DE4289B2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68728"/>
            <a:ext cx="9144000" cy="720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9D332B-E9F1-4AF1-90B3-F1E7C18EDEA9}"/>
              </a:ext>
            </a:extLst>
          </p:cNvPr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  : MENU</a:t>
            </a:r>
          </a:p>
        </p:txBody>
      </p:sp>
    </p:spTree>
    <p:extLst>
      <p:ext uri="{BB962C8B-B14F-4D97-AF65-F5344CB8AC3E}">
        <p14:creationId xmlns:p14="http://schemas.microsoft.com/office/powerpoint/2010/main" val="271485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773FCF-4106-4C16-82B6-28E11BEBF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90"/>
            <a:ext cx="9144000" cy="5542877"/>
          </a:xfrm>
          <a:prstGeom prst="rect">
            <a:avLst/>
          </a:prstGeom>
        </p:spPr>
      </p:pic>
      <p:pic>
        <p:nvPicPr>
          <p:cNvPr id="7" name="Image 6" descr="fond-vert4.jpg">
            <a:extLst>
              <a:ext uri="{FF2B5EF4-FFF2-40B4-BE49-F238E27FC236}">
                <a16:creationId xmlns:a16="http://schemas.microsoft.com/office/drawing/2014/main" id="{10E8E809-3F2E-48B6-B2E5-1C4BAD20A6D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68728"/>
            <a:ext cx="9144000" cy="720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539A6F-062D-433C-AA3A-DFE710B7F736}"/>
              </a:ext>
            </a:extLst>
          </p:cNvPr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  : MENU</a:t>
            </a:r>
          </a:p>
        </p:txBody>
      </p:sp>
    </p:spTree>
    <p:extLst>
      <p:ext uri="{BB962C8B-B14F-4D97-AF65-F5344CB8AC3E}">
        <p14:creationId xmlns:p14="http://schemas.microsoft.com/office/powerpoint/2010/main" val="143344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04" y="478412"/>
            <a:ext cx="90364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bg1"/>
                </a:solidFill>
              </a:rPr>
              <a:t>E BANKING  : MENU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33C4FD-0128-40DD-96BF-FB3DFA4B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211"/>
            <a:ext cx="9144000" cy="5659509"/>
          </a:xfrm>
          <a:prstGeom prst="rect">
            <a:avLst/>
          </a:prstGeom>
        </p:spPr>
      </p:pic>
      <p:pic>
        <p:nvPicPr>
          <p:cNvPr id="7" name="Image 6" descr="fond-vert4.jpg">
            <a:extLst>
              <a:ext uri="{FF2B5EF4-FFF2-40B4-BE49-F238E27FC236}">
                <a16:creationId xmlns:a16="http://schemas.microsoft.com/office/drawing/2014/main" id="{DCDCFE80-1EFA-4715-AD2B-EAB324DF1F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68728"/>
            <a:ext cx="9144000" cy="720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2FE598-9D97-479E-9E88-30EE8255127C}"/>
              </a:ext>
            </a:extLst>
          </p:cNvPr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  : MENU</a:t>
            </a:r>
          </a:p>
        </p:txBody>
      </p:sp>
    </p:spTree>
    <p:extLst>
      <p:ext uri="{BB962C8B-B14F-4D97-AF65-F5344CB8AC3E}">
        <p14:creationId xmlns:p14="http://schemas.microsoft.com/office/powerpoint/2010/main" val="191659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70FF25-FB5C-4801-8601-B372C6A8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150"/>
            <a:ext cx="9144000" cy="5683850"/>
          </a:xfrm>
          <a:prstGeom prst="rect">
            <a:avLst/>
          </a:prstGeom>
        </p:spPr>
      </p:pic>
      <p:pic>
        <p:nvPicPr>
          <p:cNvPr id="7" name="Image 6" descr="fond-vert4.jpg">
            <a:extLst>
              <a:ext uri="{FF2B5EF4-FFF2-40B4-BE49-F238E27FC236}">
                <a16:creationId xmlns:a16="http://schemas.microsoft.com/office/drawing/2014/main" id="{35BA62B2-867E-48F4-A3C6-D15D5BECB9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68728"/>
            <a:ext cx="9144000" cy="720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82F58C-E6DD-4EFA-865E-0D16AC761828}"/>
              </a:ext>
            </a:extLst>
          </p:cNvPr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  : MENU</a:t>
            </a:r>
          </a:p>
        </p:txBody>
      </p:sp>
    </p:spTree>
    <p:extLst>
      <p:ext uri="{BB962C8B-B14F-4D97-AF65-F5344CB8AC3E}">
        <p14:creationId xmlns:p14="http://schemas.microsoft.com/office/powerpoint/2010/main" val="410647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25A7B26-FE09-4ED2-8B45-8E396025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036"/>
            <a:ext cx="9144000" cy="5697963"/>
          </a:xfrm>
          <a:prstGeom prst="rect">
            <a:avLst/>
          </a:prstGeom>
        </p:spPr>
      </p:pic>
      <p:pic>
        <p:nvPicPr>
          <p:cNvPr id="7" name="Image 6" descr="fond-vert4.jpg">
            <a:extLst>
              <a:ext uri="{FF2B5EF4-FFF2-40B4-BE49-F238E27FC236}">
                <a16:creationId xmlns:a16="http://schemas.microsoft.com/office/drawing/2014/main" id="{C561B813-46AF-4305-A5E7-EAB953004F2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68728"/>
            <a:ext cx="9144000" cy="720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A92C65-D8CB-4485-94CD-D66A80329D45}"/>
              </a:ext>
            </a:extLst>
          </p:cNvPr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  : MENU</a:t>
            </a:r>
          </a:p>
        </p:txBody>
      </p:sp>
    </p:spTree>
    <p:extLst>
      <p:ext uri="{BB962C8B-B14F-4D97-AF65-F5344CB8AC3E}">
        <p14:creationId xmlns:p14="http://schemas.microsoft.com/office/powerpoint/2010/main" val="425011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A73229F-A3E5-4FC9-A2C7-9541B9D99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654"/>
            <a:ext cx="9144000" cy="5725346"/>
          </a:xfrm>
          <a:prstGeom prst="rect">
            <a:avLst/>
          </a:prstGeom>
        </p:spPr>
      </p:pic>
      <p:pic>
        <p:nvPicPr>
          <p:cNvPr id="7" name="Image 6" descr="fond-vert4.jpg">
            <a:extLst>
              <a:ext uri="{FF2B5EF4-FFF2-40B4-BE49-F238E27FC236}">
                <a16:creationId xmlns:a16="http://schemas.microsoft.com/office/drawing/2014/main" id="{40B110D6-5FEC-494A-BF08-9268D03FC18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68728"/>
            <a:ext cx="9144000" cy="720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0BE9C-27E7-443E-97C6-D3CB34B8B7DA}"/>
              </a:ext>
            </a:extLst>
          </p:cNvPr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  : MENU</a:t>
            </a:r>
          </a:p>
        </p:txBody>
      </p:sp>
    </p:spTree>
    <p:extLst>
      <p:ext uri="{BB962C8B-B14F-4D97-AF65-F5344CB8AC3E}">
        <p14:creationId xmlns:p14="http://schemas.microsoft.com/office/powerpoint/2010/main" val="2747266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3BF3DF4-DE3F-46D9-9046-2780BD84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" y="1124742"/>
            <a:ext cx="9144000" cy="5688633"/>
          </a:xfrm>
          <a:prstGeom prst="rect">
            <a:avLst/>
          </a:prstGeom>
        </p:spPr>
      </p:pic>
      <p:pic>
        <p:nvPicPr>
          <p:cNvPr id="7" name="Image 6" descr="fond-vert4.jpg">
            <a:extLst>
              <a:ext uri="{FF2B5EF4-FFF2-40B4-BE49-F238E27FC236}">
                <a16:creationId xmlns:a16="http://schemas.microsoft.com/office/drawing/2014/main" id="{010279E1-9AD5-463D-9715-7F1652BBA07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68728"/>
            <a:ext cx="9144000" cy="720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77A42A-8254-487C-A9C6-3C50813A2852}"/>
              </a:ext>
            </a:extLst>
          </p:cNvPr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  : MENU</a:t>
            </a:r>
          </a:p>
        </p:txBody>
      </p:sp>
    </p:spTree>
    <p:extLst>
      <p:ext uri="{BB962C8B-B14F-4D97-AF65-F5344CB8AC3E}">
        <p14:creationId xmlns:p14="http://schemas.microsoft.com/office/powerpoint/2010/main" val="317107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EA473F-13B5-41A4-B913-286BAC11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320"/>
            <a:ext cx="9144000" cy="5696680"/>
          </a:xfrm>
          <a:prstGeom prst="rect">
            <a:avLst/>
          </a:prstGeom>
        </p:spPr>
      </p:pic>
      <p:pic>
        <p:nvPicPr>
          <p:cNvPr id="7" name="Image 6" descr="fond-vert4.jpg">
            <a:extLst>
              <a:ext uri="{FF2B5EF4-FFF2-40B4-BE49-F238E27FC236}">
                <a16:creationId xmlns:a16="http://schemas.microsoft.com/office/drawing/2014/main" id="{0AD9976A-74E8-4D85-B9FE-AF158E9046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68728"/>
            <a:ext cx="9144000" cy="720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8C0473-ABC2-4C08-B1CF-05E3446533A0}"/>
              </a:ext>
            </a:extLst>
          </p:cNvPr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  : MENU</a:t>
            </a:r>
          </a:p>
        </p:txBody>
      </p:sp>
    </p:spTree>
    <p:extLst>
      <p:ext uri="{BB962C8B-B14F-4D97-AF65-F5344CB8AC3E}">
        <p14:creationId xmlns:p14="http://schemas.microsoft.com/office/powerpoint/2010/main" val="46036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ond-vert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95539"/>
            <a:ext cx="9144000" cy="72007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A0E61CB-ED19-42D0-97D6-12B2E16087F3}"/>
              </a:ext>
            </a:extLst>
          </p:cNvPr>
          <p:cNvSpPr txBox="1"/>
          <p:nvPr/>
        </p:nvSpPr>
        <p:spPr>
          <a:xfrm>
            <a:off x="2051720" y="510808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PRINCIPAUX AVANTAGES</a:t>
            </a:r>
            <a:endParaRPr lang="fr-FR" sz="15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AEE54B1-70A7-4B22-A651-949980A5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05" y="1234588"/>
            <a:ext cx="8928992" cy="5265710"/>
          </a:xfrm>
        </p:spPr>
        <p:txBody>
          <a:bodyPr>
            <a:normAutofit/>
          </a:bodyPr>
          <a:lstStyle/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fr-FR" sz="1800" dirty="0">
                <a:solidFill>
                  <a:schemeClr val="tx1"/>
                </a:solidFill>
              </a:rPr>
              <a:t>Accès à tous vos comptes (engagement, ordinaires, épargnes, DAT,..) où que vous soyez dans le </a:t>
            </a:r>
            <a:r>
              <a:rPr lang="fr-FR" sz="1800">
                <a:solidFill>
                  <a:schemeClr val="tx1"/>
                </a:solidFill>
              </a:rPr>
              <a:t>monde.</a:t>
            </a:r>
            <a:endParaRPr lang="fr-FR" sz="1800" dirty="0">
              <a:solidFill>
                <a:schemeClr val="tx1"/>
              </a:solidFill>
            </a:endParaRPr>
          </a:p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fr-FR" sz="1800" dirty="0">
                <a:solidFill>
                  <a:schemeClr val="tx1"/>
                </a:solidFill>
              </a:rPr>
              <a:t>Informations sur vos comptes disponibles en temps réel</a:t>
            </a:r>
          </a:p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fr-FR" sz="1800" dirty="0">
                <a:solidFill>
                  <a:schemeClr val="tx1"/>
                </a:solidFill>
              </a:rPr>
              <a:t>Virements de compte à compte interne sécurisés via Internet</a:t>
            </a:r>
          </a:p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fr-FR" sz="1800" dirty="0">
                <a:solidFill>
                  <a:schemeClr val="tx1"/>
                </a:solidFill>
              </a:rPr>
              <a:t>Cryptage des transactions</a:t>
            </a:r>
          </a:p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fr-FR" sz="1800" dirty="0">
                <a:solidFill>
                  <a:schemeClr val="tx1"/>
                </a:solidFill>
              </a:rPr>
              <a:t>Option Multi habilitation et multi validation : Possibilité de donner des accès et des droits à plusieurs utilisateurs en fixant des limites suivantes (jusqu’à 9 niveaux de validation) :</a:t>
            </a:r>
          </a:p>
          <a:p>
            <a:pPr lvl="0"/>
            <a:endParaRPr lang="fr-FR" sz="1800" dirty="0"/>
          </a:p>
          <a:p>
            <a:pPr lvl="1"/>
            <a:endParaRPr lang="fr-FR" sz="1100" dirty="0">
              <a:solidFill>
                <a:schemeClr val="tx1"/>
              </a:solidFill>
            </a:endParaRPr>
          </a:p>
          <a:p>
            <a:pPr lvl="1"/>
            <a:endParaRPr lang="fr-FR" sz="11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fr-FR" sz="1200" dirty="0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E4C9B34C-ACEE-4DB6-888F-D07EBCD1682D}"/>
              </a:ext>
            </a:extLst>
          </p:cNvPr>
          <p:cNvGraphicFramePr>
            <a:graphicFrameLocks noGrp="1"/>
          </p:cNvGraphicFramePr>
          <p:nvPr/>
        </p:nvGraphicFramePr>
        <p:xfrm>
          <a:off x="138312" y="5340369"/>
          <a:ext cx="8928992" cy="1026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4341">
                  <a:extLst>
                    <a:ext uri="{9D8B030D-6E8A-4147-A177-3AD203B41FA5}">
                      <a16:colId xmlns:a16="http://schemas.microsoft.com/office/drawing/2014/main" val="1470234677"/>
                    </a:ext>
                  </a:extLst>
                </a:gridCol>
                <a:gridCol w="7764651">
                  <a:extLst>
                    <a:ext uri="{9D8B030D-6E8A-4147-A177-3AD203B41FA5}">
                      <a16:colId xmlns:a16="http://schemas.microsoft.com/office/drawing/2014/main" val="15590437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NIVEAU 0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CONSULTATION UNIQUEMENT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4193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NIVEAU 1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CONSULTATION + INITIATION VIREMENT + VALIDATION premier niveau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2419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NIVEAU 2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CONSULTATION + INITIATION VIREMENT + VALIDATION deuxième niveau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637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NIVEAU 3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CONSULTATION + INITIATION VIREMENT + VALIDATION troisième 3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43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946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-vert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56992"/>
            <a:ext cx="9144000" cy="352839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877159" y="4293096"/>
            <a:ext cx="538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MERCI DE VOTRE ATTENTION</a:t>
            </a:r>
            <a:endParaRPr lang="fr-FR" sz="2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 5" descr="Orabank_Logo_RV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5816" y="1017026"/>
            <a:ext cx="3888432" cy="8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6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ond-vert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0418" y="395539"/>
            <a:ext cx="9144000" cy="72007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A0E61CB-ED19-42D0-97D6-12B2E16087F3}"/>
              </a:ext>
            </a:extLst>
          </p:cNvPr>
          <p:cNvSpPr txBox="1"/>
          <p:nvPr/>
        </p:nvSpPr>
        <p:spPr>
          <a:xfrm>
            <a:off x="395536" y="493968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 PREVENTION CONTRE LA FRAUDE </a:t>
            </a:r>
            <a:endParaRPr lang="fr-FR" sz="15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AEE54B1-70A7-4B22-A651-949980A5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50671"/>
            <a:ext cx="8928992" cy="55172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  <a:defRPr/>
            </a:pPr>
            <a:r>
              <a:rPr lang="en-US" sz="1800" u="sng" dirty="0"/>
              <a:t>Niveau 1: Transmission</a:t>
            </a:r>
            <a:endParaRPr lang="en-US" sz="1800" i="1" u="sng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chemeClr val="tx1"/>
                </a:solidFill>
              </a:rPr>
              <a:t>HTTP/SSL – Utilisation du SSL dans toutes les transmissions de données entre le client et le serveur.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sz="1800" u="sng" dirty="0"/>
              <a:t>Niveau 2: Application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chemeClr val="tx1"/>
                </a:solidFill>
              </a:rPr>
              <a:t>Matrice </a:t>
            </a:r>
            <a:r>
              <a:rPr lang="fr-FR" dirty="0">
                <a:solidFill>
                  <a:schemeClr val="tx1"/>
                </a:solidFill>
              </a:rPr>
              <a:t>d’accès</a:t>
            </a:r>
            <a:r>
              <a:rPr lang="en-US" dirty="0">
                <a:solidFill>
                  <a:schemeClr val="tx1"/>
                </a:solidFill>
              </a:rPr>
              <a:t> utilisateur- Des privilèges sont définis et attribués à chaque utilisateur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chemeClr val="tx1"/>
                </a:solidFill>
              </a:rPr>
              <a:t>Identifiant utilisateur et mot de passe</a:t>
            </a:r>
          </a:p>
          <a:p>
            <a:pPr marL="457200" lvl="1" indent="0">
              <a:buNone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lvl="1" indent="-342900">
              <a:buFont typeface="Wingdings" panose="05000000000000000000" pitchFamily="2" charset="2"/>
              <a:buChar char="ü"/>
              <a:defRPr/>
            </a:pPr>
            <a:r>
              <a:rPr lang="en-US" u="sng" dirty="0">
                <a:solidFill>
                  <a:srgbClr val="00B050"/>
                </a:solidFill>
              </a:rPr>
              <a:t>Niveau 3: </a:t>
            </a:r>
            <a:r>
              <a:rPr lang="fr-FR" u="sng" dirty="0">
                <a:solidFill>
                  <a:srgbClr val="00B050"/>
                </a:solidFill>
              </a:rPr>
              <a:t>Renforcement des applications Web</a:t>
            </a:r>
            <a:endParaRPr lang="en-US" u="sng" dirty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fr-FR" dirty="0">
                <a:solidFill>
                  <a:schemeClr val="tx1"/>
                </a:solidFill>
              </a:rPr>
              <a:t>Mesures adéquates pour se prémunir contre des attaques à distance et un large éventail de menaces</a:t>
            </a:r>
          </a:p>
          <a:p>
            <a:pPr marL="457200" lvl="1" indent="0">
              <a:buNone/>
              <a:defRPr/>
            </a:pPr>
            <a:endParaRPr lang="fr-FR" dirty="0">
              <a:solidFill>
                <a:schemeClr val="tx1"/>
              </a:solidFill>
            </a:endParaRPr>
          </a:p>
          <a:p>
            <a:pPr marL="342900" lvl="1" indent="-342900">
              <a:buFont typeface="Wingdings" panose="05000000000000000000" pitchFamily="2" charset="2"/>
              <a:buChar char="ü"/>
              <a:defRPr/>
            </a:pPr>
            <a:r>
              <a:rPr lang="en-US" u="sng" dirty="0">
                <a:solidFill>
                  <a:srgbClr val="00B050"/>
                </a:solidFill>
              </a:rPr>
              <a:t>Niveau 4: Sécurisation des transactions</a:t>
            </a:r>
          </a:p>
          <a:p>
            <a:pPr marL="752475" lvl="2" indent="-285750">
              <a:buFont typeface="Wingdings" panose="05000000000000000000" pitchFamily="2" charset="2"/>
              <a:buChar char="§"/>
              <a:defRPr/>
            </a:pPr>
            <a:r>
              <a:rPr lang="fr-FR" b="1" dirty="0"/>
              <a:t>Autorisation de transaction – Matrice de Vérification des autorisations, Matrice de vérification des  signataires -  Initiateur / vérificateur</a:t>
            </a:r>
          </a:p>
          <a:p>
            <a:pPr marL="809625" lvl="2" indent="-342900">
              <a:buFont typeface="Wingdings" panose="05000000000000000000" pitchFamily="2" charset="2"/>
              <a:buChar char="§"/>
              <a:defRPr/>
            </a:pPr>
            <a:r>
              <a:rPr lang="fr-FR" b="1" dirty="0"/>
              <a:t>Masquage des données confidentielles</a:t>
            </a:r>
          </a:p>
          <a:p>
            <a:pPr lvl="1">
              <a:defRPr/>
            </a:pPr>
            <a:endParaRPr lang="fr-FR" dirty="0"/>
          </a:p>
          <a:p>
            <a:pPr lvl="0"/>
            <a:endParaRPr lang="fr-FR" sz="1800" dirty="0"/>
          </a:p>
          <a:p>
            <a:pPr lvl="1"/>
            <a:endParaRPr lang="fr-FR" sz="1100" dirty="0">
              <a:solidFill>
                <a:schemeClr val="tx1"/>
              </a:solidFill>
            </a:endParaRPr>
          </a:p>
          <a:p>
            <a:pPr lvl="1"/>
            <a:endParaRPr lang="fr-FR" sz="11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51573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ond-vert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0119"/>
            <a:ext cx="9144000" cy="720079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4D5240FE-1071-4973-AA87-9D12C0F83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093091"/>
              </p:ext>
            </p:extLst>
          </p:nvPr>
        </p:nvGraphicFramePr>
        <p:xfrm>
          <a:off x="107504" y="1207497"/>
          <a:ext cx="8928992" cy="5219712"/>
        </p:xfrm>
        <a:graphic>
          <a:graphicData uri="http://schemas.openxmlformats.org/drawingml/2006/table">
            <a:tbl>
              <a:tblPr firstRow="1" firstCol="1" bandRow="1"/>
              <a:tblGrid>
                <a:gridCol w="504056">
                  <a:extLst>
                    <a:ext uri="{9D8B030D-6E8A-4147-A177-3AD203B41FA5}">
                      <a16:colId xmlns:a16="http://schemas.microsoft.com/office/drawing/2014/main" val="300127735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305305670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302569744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903339418"/>
                    </a:ext>
                  </a:extLst>
                </a:gridCol>
              </a:tblGrid>
              <a:tr h="60145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RUBRIQUES 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SOUS RUBRIQUES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PROFILS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41155"/>
                  </a:ext>
                </a:extLst>
              </a:tr>
              <a:tr h="229821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COMPTE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Liste des comptes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872063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Ecritures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053076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Relevé d'opérations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131614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Liste des SWIFT MT 940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543293"/>
                  </a:ext>
                </a:extLst>
              </a:tr>
              <a:tr h="229821">
                <a:tc row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VIREMENT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Virement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96833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Virements du jour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583092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Virements différés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68653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Virements permanents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125206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Bénéficiaires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00162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Virement à valider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68571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Suivi des virements à validation multiple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969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Transfert et suppression de fichiers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720215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Suivi et validation des virements transférés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59557"/>
                  </a:ext>
                </a:extLst>
              </a:tr>
              <a:tr h="229821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VIREMENT INTERNATIONAUX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Virement international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863848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Virements internationaux récents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342790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Virements internationaux à valider</a:t>
                      </a:r>
                    </a:p>
                  </a:txBody>
                  <a:tcPr marL="15656" marR="15656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677312"/>
                  </a:ext>
                </a:extLst>
              </a:tr>
              <a:tr h="25615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Suivi des virements internationaux à validations multiples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87507"/>
                  </a:ext>
                </a:extLst>
              </a:tr>
              <a:tr h="34248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Transfert et suppression de fichiers de virements internationaux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387536"/>
                  </a:ext>
                </a:extLst>
              </a:tr>
              <a:tr h="34248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Suivi et validation des virements internationaux transférés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725112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2A0E61CB-ED19-42D0-97D6-12B2E16087F3}"/>
              </a:ext>
            </a:extLst>
          </p:cNvPr>
          <p:cNvSpPr txBox="1"/>
          <p:nvPr/>
        </p:nvSpPr>
        <p:spPr>
          <a:xfrm>
            <a:off x="2051720" y="405719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FONCTIONNALITES</a:t>
            </a:r>
            <a:endParaRPr lang="fr-FR" sz="15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9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ond-vert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09957"/>
            <a:ext cx="9144000" cy="720079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4D5240FE-1071-4973-AA87-9D12C0F83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303910"/>
              </p:ext>
            </p:extLst>
          </p:nvPr>
        </p:nvGraphicFramePr>
        <p:xfrm>
          <a:off x="107504" y="1268760"/>
          <a:ext cx="8928992" cy="4823392"/>
        </p:xfrm>
        <a:graphic>
          <a:graphicData uri="http://schemas.openxmlformats.org/drawingml/2006/table">
            <a:tbl>
              <a:tblPr firstRow="1" firstCol="1" bandRow="1"/>
              <a:tblGrid>
                <a:gridCol w="504056">
                  <a:extLst>
                    <a:ext uri="{9D8B030D-6E8A-4147-A177-3AD203B41FA5}">
                      <a16:colId xmlns:a16="http://schemas.microsoft.com/office/drawing/2014/main" val="300127735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305305670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302569744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03339418"/>
                    </a:ext>
                  </a:extLst>
                </a:gridCol>
              </a:tblGrid>
              <a:tr h="430081"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RUBRIQUES 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SOUS RUBRIQUES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PROFILS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41155"/>
                  </a:ext>
                </a:extLst>
              </a:tr>
              <a:tr h="81029">
                <a:tc row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CHEQUES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Demande de chéquiers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417221"/>
                  </a:ext>
                </a:extLst>
              </a:tr>
              <a:tr h="1214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Demande de chèque de banque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176534"/>
                  </a:ext>
                </a:extLst>
              </a:tr>
              <a:tr h="1214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Demande de chèque de banque à valider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252678"/>
                  </a:ext>
                </a:extLst>
              </a:tr>
              <a:tr h="18317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Suivi des demandes de chèque de banque à validations multiples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436220"/>
                  </a:ext>
                </a:extLst>
              </a:tr>
              <a:tr h="8102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Demande d'opposition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84774"/>
                  </a:ext>
                </a:extLst>
              </a:tr>
              <a:tr h="1214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Consultation des chèques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829522"/>
                  </a:ext>
                </a:extLst>
              </a:tr>
              <a:tr h="1214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Edition de bordereau de remise de chèques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725112"/>
                  </a:ext>
                </a:extLst>
              </a:tr>
              <a:tr h="8102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EPARGNE/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PLACEMENT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Dépôt à terme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87070"/>
                  </a:ext>
                </a:extLst>
              </a:tr>
              <a:tr h="8102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Bons de caisse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960009"/>
                  </a:ext>
                </a:extLst>
              </a:tr>
              <a:tr h="121443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EFFETS DE COMMERCE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Effets de commerce à payer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540790"/>
                  </a:ext>
                </a:extLst>
              </a:tr>
              <a:tr h="1214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Effets de commerce à encaisser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483242"/>
                  </a:ext>
                </a:extLst>
              </a:tr>
              <a:tr h="1214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Domiciliation permanente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673007"/>
                  </a:ext>
                </a:extLst>
              </a:tr>
              <a:tr h="810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FINANCEMENT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Prêts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718652"/>
                  </a:ext>
                </a:extLst>
              </a:tr>
              <a:tr h="81029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SERVICES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Cours des devises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019688"/>
                  </a:ext>
                </a:extLst>
              </a:tr>
              <a:tr h="8102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Alertes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461941"/>
                  </a:ext>
                </a:extLst>
              </a:tr>
              <a:tr h="1214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Message à l'administrateur web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580434"/>
                  </a:ext>
                </a:extLst>
              </a:tr>
              <a:tr h="1214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Message pour votre gestionnaire</a:t>
                      </a: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5656" marR="156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749579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ADD85D27-815F-48E3-A668-9EDA3C07CD73}"/>
              </a:ext>
            </a:extLst>
          </p:cNvPr>
          <p:cNvSpPr txBox="1"/>
          <p:nvPr/>
        </p:nvSpPr>
        <p:spPr>
          <a:xfrm>
            <a:off x="2051720" y="408386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FONCTIONNALITES</a:t>
            </a:r>
            <a:endParaRPr lang="fr-FR" sz="15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74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fond-vert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7720"/>
            <a:ext cx="9144000" cy="7200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BANKING: INTERFACE WEB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24744"/>
            <a:ext cx="9150532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76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fond-vert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53" y="364593"/>
            <a:ext cx="9144000" cy="7200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BANKING: INTERFACE WEB 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" y="1124743"/>
            <a:ext cx="9143999" cy="56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47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fond-vert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81553"/>
            <a:ext cx="9144000" cy="7200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504" y="37998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BANKING: INTERFACE WEB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2E1F3C3-28BA-4731-A82A-B8708C59AB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1198491"/>
            <a:ext cx="9143999" cy="56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80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fond-vert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4664"/>
            <a:ext cx="9144000" cy="7200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504" y="47841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BANKING  : CHANGEMENT MOT DE PASSE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10DD7F-1626-4EA0-B538-035A5F55D5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526" y="1124743"/>
            <a:ext cx="9036496" cy="57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035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7920</TotalTime>
  <Words>522</Words>
  <Application>Microsoft Office PowerPoint</Application>
  <PresentationFormat>Affichage à l'écran (4:3)</PresentationFormat>
  <Paragraphs>152</Paragraphs>
  <Slides>20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Abdoulaye Navigué KONE.</dc:creator>
  <cp:lastModifiedBy>Bakary Kante</cp:lastModifiedBy>
  <cp:revision>12</cp:revision>
  <dcterms:created xsi:type="dcterms:W3CDTF">2020-01-16T13:30:47Z</dcterms:created>
  <dcterms:modified xsi:type="dcterms:W3CDTF">2024-02-05T15:43:02Z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b586e4-d0cb-41d8-818c-cee8681e5443_Enabled">
    <vt:lpwstr>True</vt:lpwstr>
  </property>
  <property fmtid="{D5CDD505-2E9C-101B-9397-08002B2CF9AE}" pid="3" name="MSIP_Label_8eb586e4-d0cb-41d8-818c-cee8681e5443_SiteId">
    <vt:lpwstr>eacae723-090f-4c71-b43e-05469ac73544</vt:lpwstr>
  </property>
  <property fmtid="{D5CDD505-2E9C-101B-9397-08002B2CF9AE}" pid="4" name="MSIP_Label_8eb586e4-d0cb-41d8-818c-cee8681e5443_Owner">
    <vt:lpwstr>d.kouakou@orabank.net</vt:lpwstr>
  </property>
  <property fmtid="{D5CDD505-2E9C-101B-9397-08002B2CF9AE}" pid="5" name="MSIP_Label_8eb586e4-d0cb-41d8-818c-cee8681e5443_SetDate">
    <vt:lpwstr>2022-12-23T16:11:59.7189070Z</vt:lpwstr>
  </property>
  <property fmtid="{D5CDD505-2E9C-101B-9397-08002B2CF9AE}" pid="6" name="MSIP_Label_8eb586e4-d0cb-41d8-818c-cee8681e5443_Name">
    <vt:lpwstr>Public</vt:lpwstr>
  </property>
  <property fmtid="{D5CDD505-2E9C-101B-9397-08002B2CF9AE}" pid="7" name="MSIP_Label_8eb586e4-d0cb-41d8-818c-cee8681e5443_Application">
    <vt:lpwstr>Microsoft Azure Information Protection</vt:lpwstr>
  </property>
  <property fmtid="{D5CDD505-2E9C-101B-9397-08002B2CF9AE}" pid="8" name="MSIP_Label_8eb586e4-d0cb-41d8-818c-cee8681e5443_ActionId">
    <vt:lpwstr>d472db38-e018-440e-b7f1-39eaa2f9d91a</vt:lpwstr>
  </property>
  <property fmtid="{D5CDD505-2E9C-101B-9397-08002B2CF9AE}" pid="9" name="MSIP_Label_8eb586e4-d0cb-41d8-818c-cee8681e5443_Extended_MSFT_Method">
    <vt:lpwstr>Automatic</vt:lpwstr>
  </property>
  <property fmtid="{D5CDD505-2E9C-101B-9397-08002B2CF9AE}" pid="10" name="Sensitivity">
    <vt:lpwstr>Public</vt:lpwstr>
  </property>
</Properties>
</file>